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>
        <p:scale>
          <a:sx n="75" d="100"/>
          <a:sy n="75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16-Oct-19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321972"/>
            <a:ext cx="9001462" cy="86288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BMI CALCULATOR WEBSITE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1881880"/>
            <a:ext cx="9001462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Amani Katana	HDB212-C005-0020/2018	BBIT</a:t>
            </a:r>
          </a:p>
          <a:p>
            <a:pPr algn="l"/>
            <a:r>
              <a:rPr lang="en-US" dirty="0" smtClean="0"/>
              <a:t>Edward </a:t>
            </a:r>
            <a:r>
              <a:rPr lang="en-US" dirty="0" err="1" smtClean="0"/>
              <a:t>Lengah</a:t>
            </a:r>
            <a:r>
              <a:rPr lang="en-US" dirty="0" smtClean="0"/>
              <a:t>	HDE223-C005-0372/2017	BSCM</a:t>
            </a:r>
          </a:p>
          <a:p>
            <a:pPr algn="l"/>
            <a:r>
              <a:rPr lang="en-US" dirty="0" smtClean="0"/>
              <a:t>Cecilia </a:t>
            </a:r>
            <a:r>
              <a:rPr lang="en-US" dirty="0" err="1" smtClean="0"/>
              <a:t>Kyuvi</a:t>
            </a:r>
            <a:r>
              <a:rPr lang="en-US" dirty="0" smtClean="0"/>
              <a:t>	SCT221-C005-0135/2016	BSCIT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95269" y="4361891"/>
            <a:ext cx="9001462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E-Commerce CAT</a:t>
            </a:r>
          </a:p>
          <a:p>
            <a:r>
              <a:rPr lang="en-US" dirty="0" smtClean="0"/>
              <a:t>BIT 2315</a:t>
            </a:r>
          </a:p>
          <a:p>
            <a:r>
              <a:rPr lang="en-US" dirty="0" smtClean="0"/>
              <a:t>Presented on 16</a:t>
            </a:r>
            <a:r>
              <a:rPr lang="en-US" baseline="30000" dirty="0" smtClean="0"/>
              <a:t>th</a:t>
            </a:r>
            <a:r>
              <a:rPr lang="en-US" dirty="0" smtClean="0"/>
              <a:t> October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10850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THANK 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34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34852"/>
            <a:ext cx="10353761" cy="1043187"/>
          </a:xfrm>
        </p:spPr>
        <p:txBody>
          <a:bodyPr>
            <a:normAutofit/>
          </a:bodyPr>
          <a:lstStyle/>
          <a:p>
            <a:r>
              <a:rPr lang="en-US" i="1" dirty="0">
                <a:effectLst/>
              </a:rPr>
              <a:t>What is BMI?</a:t>
            </a:r>
            <a:br>
              <a:rPr lang="en-US" i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62130"/>
            <a:ext cx="10353762" cy="4194220"/>
          </a:xfrm>
        </p:spPr>
        <p:txBody>
          <a:bodyPr/>
          <a:lstStyle/>
          <a:p>
            <a:r>
              <a:rPr lang="en-GB" dirty="0">
                <a:effectLst/>
              </a:rPr>
              <a:t>Body Mass Index (BMI) is a measure of body fat based on height and weight. </a:t>
            </a:r>
            <a:endParaRPr lang="en-GB" dirty="0" smtClean="0">
              <a:effectLst/>
            </a:endParaRPr>
          </a:p>
          <a:p>
            <a:endParaRPr lang="en-GB" dirty="0" smtClean="0">
              <a:effectLst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FFFF00"/>
                </a:solidFill>
                <a:effectLst/>
              </a:rPr>
              <a:t>How do you Calculate BMI?</a:t>
            </a:r>
          </a:p>
          <a:p>
            <a:pPr marL="0" indent="0">
              <a:buNone/>
            </a:pPr>
            <a:r>
              <a:rPr lang="en-GB" b="1" dirty="0" smtClean="0">
                <a:effectLst/>
              </a:rPr>
              <a:t>Metric </a:t>
            </a:r>
            <a:r>
              <a:rPr lang="en-GB" b="1" dirty="0">
                <a:effectLst/>
              </a:rPr>
              <a:t>BMI Formula</a:t>
            </a:r>
          </a:p>
          <a:p>
            <a:r>
              <a:rPr lang="en-GB" i="1" dirty="0">
                <a:effectLst/>
              </a:rPr>
              <a:t>BMI = weight (kg) / [height (m)]</a:t>
            </a:r>
            <a:r>
              <a:rPr lang="en-GB" i="1" baseline="30000" dirty="0">
                <a:effectLst/>
              </a:rPr>
              <a:t>2</a:t>
            </a:r>
            <a:endParaRPr lang="en-GB" i="1" dirty="0">
              <a:effectLst/>
            </a:endParaRPr>
          </a:p>
          <a:p>
            <a:pPr marL="0" indent="0">
              <a:buNone/>
            </a:pPr>
            <a:r>
              <a:rPr lang="en-GB" b="1" dirty="0">
                <a:effectLst/>
              </a:rPr>
              <a:t>Imperial BMI Formula</a:t>
            </a:r>
          </a:p>
          <a:p>
            <a:r>
              <a:rPr lang="en-GB" i="1" dirty="0">
                <a:effectLst/>
              </a:rPr>
              <a:t>BMI = 703 × weight (</a:t>
            </a:r>
            <a:r>
              <a:rPr lang="en-GB" i="1" dirty="0" err="1">
                <a:effectLst/>
              </a:rPr>
              <a:t>lbs</a:t>
            </a:r>
            <a:r>
              <a:rPr lang="en-GB" i="1" dirty="0">
                <a:effectLst/>
              </a:rPr>
              <a:t>) / [height (in)]</a:t>
            </a:r>
            <a:r>
              <a:rPr lang="en-GB" i="1" baseline="30000" dirty="0">
                <a:effectLst/>
              </a:rPr>
              <a:t>2</a:t>
            </a:r>
            <a:endParaRPr lang="en-GB" i="1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2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90661"/>
            <a:ext cx="10353761" cy="948744"/>
          </a:xfrm>
        </p:spPr>
        <p:txBody>
          <a:bodyPr/>
          <a:lstStyle/>
          <a:p>
            <a:r>
              <a:rPr lang="en-US" dirty="0" smtClean="0"/>
              <a:t>ITS UNIQUENESS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06667"/>
            <a:ext cx="10353762" cy="3695136"/>
          </a:xfrm>
        </p:spPr>
        <p:txBody>
          <a:bodyPr/>
          <a:lstStyle/>
          <a:p>
            <a:r>
              <a:rPr lang="en-GB" dirty="0">
                <a:effectLst/>
              </a:rPr>
              <a:t>This webpage is created to promote healthy living, fitness and to combat obesity. A common statement of every conscious mind of today's world is "Am I Healthy?" Burning calories has become a trend, and as a result, so have gymnasiums, sporting activities and even casual exercise routines. In a </a:t>
            </a:r>
            <a:r>
              <a:rPr lang="en-GB" dirty="0" smtClean="0">
                <a:effectLst/>
              </a:rPr>
              <a:t>modern </a:t>
            </a:r>
            <a:r>
              <a:rPr lang="en-GB" dirty="0">
                <a:effectLst/>
              </a:rPr>
              <a:t>day city it is </a:t>
            </a:r>
            <a:r>
              <a:rPr lang="en-GB" dirty="0" smtClean="0">
                <a:effectLst/>
              </a:rPr>
              <a:t>assured </a:t>
            </a:r>
            <a:r>
              <a:rPr lang="en-GB" dirty="0">
                <a:effectLst/>
              </a:rPr>
              <a:t>that you can find at least one gym near you, not just for </a:t>
            </a:r>
            <a:r>
              <a:rPr lang="en-GB" dirty="0" smtClean="0">
                <a:effectLst/>
              </a:rPr>
              <a:t>convenience </a:t>
            </a:r>
            <a:r>
              <a:rPr lang="en-GB" dirty="0">
                <a:effectLst/>
              </a:rPr>
              <a:t>and allowing you to better your health, but to also remind you that you can always better your well being and keep in tip-top shape.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52022"/>
            <a:ext cx="10353761" cy="729803"/>
          </a:xfrm>
        </p:spPr>
        <p:txBody>
          <a:bodyPr/>
          <a:lstStyle/>
          <a:p>
            <a:r>
              <a:rPr lang="en-US" dirty="0" smtClean="0"/>
              <a:t>How the site can help earn revenue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339403"/>
            <a:ext cx="10353762" cy="5190185"/>
          </a:xfrm>
        </p:spPr>
        <p:txBody>
          <a:bodyPr/>
          <a:lstStyle/>
          <a:p>
            <a:r>
              <a:rPr lang="en-US" dirty="0" smtClean="0"/>
              <a:t>Selling the system to gymnasium and have it embedded to run side by side with the websites they have already created.</a:t>
            </a:r>
          </a:p>
          <a:p>
            <a:r>
              <a:rPr lang="en-US" dirty="0" smtClean="0"/>
              <a:t>Customizing the website to suit the needs of a specific gymnasium and sell them the whole website and system.</a:t>
            </a:r>
          </a:p>
          <a:p>
            <a:r>
              <a:rPr lang="en-US" dirty="0" smtClean="0"/>
              <a:t> Charging users for upgrade features such as graphical representations of their data, sending notifications to users reminding them to work out and providing daily health advice.</a:t>
            </a:r>
          </a:p>
          <a:p>
            <a:r>
              <a:rPr lang="en-US" dirty="0" smtClean="0"/>
              <a:t>Setting Google Ads to the website and increasing user traffic with Search Engine Optimization and advertising the website.</a:t>
            </a:r>
          </a:p>
          <a:p>
            <a:r>
              <a:rPr lang="en-US" dirty="0" smtClean="0"/>
              <a:t>Monetizing user data to companies like Google, Oracle, Microsoft and Apple.</a:t>
            </a:r>
          </a:p>
          <a:p>
            <a:r>
              <a:rPr lang="en-US" dirty="0" smtClean="0"/>
              <a:t>Embedding the website with personal fitness applications such as Google Fit.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77782"/>
            <a:ext cx="10353761" cy="922986"/>
          </a:xfrm>
        </p:spPr>
        <p:txBody>
          <a:bodyPr/>
          <a:lstStyle/>
          <a:p>
            <a:r>
              <a:rPr lang="en-US" dirty="0" smtClean="0"/>
              <a:t>Tools used to create the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68192"/>
            <a:ext cx="10353762" cy="516442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>
                <a:effectLst/>
              </a:rPr>
              <a:t>1 Cascading Style Sheet (CSS) – Contains the properties and behaviours of the various components inside the website such as images, text and hyperlinks.</a:t>
            </a:r>
          </a:p>
          <a:p>
            <a:pPr lvl="0"/>
            <a:r>
              <a:rPr lang="en-US" dirty="0">
                <a:effectLst/>
              </a:rPr>
              <a:t>1 Extensible Markup Language (XML) Document File (DOCX) – This is the Microsoft Word document that explains the key features of the website and how to run it properly.</a:t>
            </a:r>
          </a:p>
          <a:p>
            <a:pPr lvl="0"/>
            <a:r>
              <a:rPr lang="en-US" dirty="0">
                <a:effectLst/>
              </a:rPr>
              <a:t>13 Graphics Interchange Format Images (GIFs) – These are dynamic images that set an aesthetic feel to the website.</a:t>
            </a:r>
          </a:p>
          <a:p>
            <a:pPr lvl="0"/>
            <a:r>
              <a:rPr lang="en-US" dirty="0">
                <a:effectLst/>
              </a:rPr>
              <a:t>12 Hypertext Preprocessor Files (PHP) – These are server side scripts that are used to develop dynamic websites or web applications. They contain the codes of the components in the website.</a:t>
            </a:r>
          </a:p>
          <a:p>
            <a:pPr lvl="0"/>
            <a:r>
              <a:rPr lang="en-US" dirty="0">
                <a:effectLst/>
              </a:rPr>
              <a:t>16 Joint Photographic Expert Group Images (JPGs) – These are non-dynamic images that are eye catching, clearly puts across a point and prepares the person to expect a certain topic to be covered.</a:t>
            </a:r>
          </a:p>
          <a:p>
            <a:pPr lvl="0"/>
            <a:r>
              <a:rPr lang="en-US" dirty="0">
                <a:effectLst/>
              </a:rPr>
              <a:t>1 Portable Network Graphics Image (PNG) – These are small images with a transparent background, in this case, acts as the logo.</a:t>
            </a:r>
          </a:p>
          <a:p>
            <a:pPr lvl="0"/>
            <a:r>
              <a:rPr lang="en-US" dirty="0">
                <a:effectLst/>
              </a:rPr>
              <a:t>1 Structured Query Language File (SQL) – This is a database that has been exported for the purpose of easy transfer. Once imported into the system, it dynamically adapts as the website grows.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64902"/>
            <a:ext cx="10353761" cy="716924"/>
          </a:xfrm>
        </p:spPr>
        <p:txBody>
          <a:bodyPr/>
          <a:lstStyle/>
          <a:p>
            <a:r>
              <a:rPr lang="en-US" dirty="0" smtClean="0"/>
              <a:t>Website pages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19" y="1233726"/>
            <a:ext cx="4677338" cy="2629719"/>
          </a:xfrm>
        </p:spPr>
      </p:pic>
      <p:sp>
        <p:nvSpPr>
          <p:cNvPr id="10" name="TextBox 9"/>
          <p:cNvSpPr txBox="1"/>
          <p:nvPr/>
        </p:nvSpPr>
        <p:spPr>
          <a:xfrm>
            <a:off x="1068947" y="1233726"/>
            <a:ext cx="537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Index Page</a:t>
            </a:r>
          </a:p>
          <a:p>
            <a:r>
              <a:rPr lang="en-US" dirty="0" smtClean="0"/>
              <a:t>Explains </a:t>
            </a:r>
            <a:r>
              <a:rPr lang="en-US" dirty="0"/>
              <a:t>why the website was created and how viable it is in modern society. This page contains a slide show of images.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83" y="4015345"/>
            <a:ext cx="4706238" cy="26459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8947" y="4015345"/>
            <a:ext cx="537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Home Page Metric Measurements</a:t>
            </a:r>
          </a:p>
          <a:p>
            <a:r>
              <a:rPr lang="en-US" dirty="0" smtClean="0"/>
              <a:t>Explains </a:t>
            </a:r>
            <a:r>
              <a:rPr lang="en-US" dirty="0"/>
              <a:t>why the website was created and how viable it is in modern society. This page contains a slide show of images.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64902"/>
            <a:ext cx="10353761" cy="716924"/>
          </a:xfrm>
        </p:spPr>
        <p:txBody>
          <a:bodyPr/>
          <a:lstStyle/>
          <a:p>
            <a:r>
              <a:rPr lang="en-US" dirty="0" smtClean="0"/>
              <a:t>Website pages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8947" y="1233726"/>
            <a:ext cx="537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Home Page Imperial</a:t>
            </a:r>
          </a:p>
          <a:p>
            <a:r>
              <a:rPr lang="en-US" dirty="0"/>
              <a:t>Explains what BMI is and allows any user (whether logged in or not) to interact with the website and calculate their BMI in imperial system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68947" y="4015345"/>
            <a:ext cx="5370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Sign In Page</a:t>
            </a:r>
          </a:p>
          <a:p>
            <a:r>
              <a:rPr lang="en-US" dirty="0"/>
              <a:t>Allows the creation of new users to the website. This page contains a slide show of gifs.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14" y="1233726"/>
            <a:ext cx="4712743" cy="26496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14" y="4035250"/>
            <a:ext cx="4712743" cy="26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364902"/>
            <a:ext cx="10353761" cy="716924"/>
          </a:xfrm>
        </p:spPr>
        <p:txBody>
          <a:bodyPr/>
          <a:lstStyle/>
          <a:p>
            <a:r>
              <a:rPr lang="en-US" dirty="0" smtClean="0"/>
              <a:t>Website pages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8947" y="1233726"/>
            <a:ext cx="53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Login Page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Allows persons with usernames and passwords to login to the system and save their data onto our database. This page contains a slide show of gifs.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8947" y="4015345"/>
            <a:ext cx="53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Health Advice</a:t>
            </a:r>
          </a:p>
          <a:p>
            <a:r>
              <a:rPr lang="en-US" dirty="0"/>
              <a:t>Allows any user to access free advice on how to improve one’s well-being and encourage them to live healthy lives.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83" y="1225602"/>
            <a:ext cx="4706238" cy="264596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83" y="4015345"/>
            <a:ext cx="4706238" cy="26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64902"/>
            <a:ext cx="10353761" cy="729802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Database </a:t>
            </a:r>
            <a:r>
              <a:rPr lang="en-GB" dirty="0" smtClean="0">
                <a:effectLst/>
              </a:rPr>
              <a:t>Design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64222"/>
              </p:ext>
            </p:extLst>
          </p:nvPr>
        </p:nvGraphicFramePr>
        <p:xfrm>
          <a:off x="1026113" y="1352685"/>
          <a:ext cx="9430114" cy="2794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9523"/>
                <a:gridCol w="984441"/>
                <a:gridCol w="4215638"/>
                <a:gridCol w="2970512"/>
              </a:tblGrid>
              <a:tr h="29136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Field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Constraints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749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SigninID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int(5)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User’s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Primary Key, Auto Increment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6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FirstName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varchar(15)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</a:t>
                      </a:r>
                      <a:r>
                        <a:rPr lang="en-GB" sz="1200" spc="-10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s the 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 spc="5">
                          <a:effectLst/>
                        </a:rPr>
                        <a:t>r</a:t>
                      </a:r>
                      <a:r>
                        <a:rPr lang="en-GB" sz="1200" spc="-15">
                          <a:effectLst/>
                        </a:rPr>
                        <a:t>'</a:t>
                      </a:r>
                      <a:r>
                        <a:rPr lang="en-GB" sz="1200">
                          <a:effectLst/>
                        </a:rPr>
                        <a:t>s Fi</a:t>
                      </a:r>
                      <a:r>
                        <a:rPr lang="en-GB" sz="1200" spc="-5">
                          <a:effectLst/>
                        </a:rPr>
                        <a:t>r</a:t>
                      </a:r>
                      <a:r>
                        <a:rPr lang="en-GB" sz="1200">
                          <a:effectLst/>
                        </a:rPr>
                        <a:t>st N</a:t>
                      </a:r>
                      <a:r>
                        <a:rPr lang="en-GB" sz="1200" spc="-10">
                          <a:effectLst/>
                        </a:rPr>
                        <a:t>a</a:t>
                      </a:r>
                      <a:r>
                        <a:rPr lang="en-GB" sz="1200">
                          <a:effectLst/>
                        </a:rPr>
                        <a:t>mes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443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LastName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varchar(15)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</a:t>
                      </a:r>
                      <a:r>
                        <a:rPr lang="en-GB" sz="1200" spc="-10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s the 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 spc="5">
                          <a:effectLst/>
                        </a:rPr>
                        <a:t>r</a:t>
                      </a:r>
                      <a:r>
                        <a:rPr lang="en-GB" sz="1200" spc="-15">
                          <a:effectLst/>
                        </a:rPr>
                        <a:t>'</a:t>
                      </a:r>
                      <a:r>
                        <a:rPr lang="en-GB" sz="1200">
                          <a:effectLst/>
                        </a:rPr>
                        <a:t>s Last N</a:t>
                      </a:r>
                      <a:r>
                        <a:rPr lang="en-GB" sz="1200" spc="-10">
                          <a:effectLst/>
                        </a:rPr>
                        <a:t>a</a:t>
                      </a:r>
                      <a:r>
                        <a:rPr lang="en-GB" sz="1200">
                          <a:effectLst/>
                        </a:rPr>
                        <a:t>mes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411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UserName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varchar(30)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</a:t>
                      </a:r>
                      <a:r>
                        <a:rPr lang="en-GB" sz="1200" spc="-10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s the 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r N</a:t>
                      </a:r>
                      <a:r>
                        <a:rPr lang="en-GB" sz="1200" spc="-10">
                          <a:effectLst/>
                        </a:rPr>
                        <a:t>a</a:t>
                      </a:r>
                      <a:r>
                        <a:rPr lang="en-GB" sz="1200">
                          <a:effectLst/>
                        </a:rPr>
                        <a:t>me of the</a:t>
                      </a:r>
                      <a:r>
                        <a:rPr lang="en-GB" sz="1200" spc="-10">
                          <a:effectLst/>
                        </a:rPr>
                        <a:t> </a:t>
                      </a:r>
                      <a:r>
                        <a:rPr lang="en-GB" sz="1200">
                          <a:effectLst/>
                        </a:rPr>
                        <a:t>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r th</a:t>
                      </a:r>
                      <a:r>
                        <a:rPr lang="en-GB" sz="1200" spc="-10">
                          <a:effectLst/>
                        </a:rPr>
                        <a:t>a</a:t>
                      </a:r>
                      <a:r>
                        <a:rPr lang="en-GB" sz="1200">
                          <a:effectLst/>
                        </a:rPr>
                        <a:t>t is 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d du</a:t>
                      </a:r>
                      <a:r>
                        <a:rPr lang="en-GB" sz="1200" spc="-5">
                          <a:effectLst/>
                        </a:rPr>
                        <a:t>r</a:t>
                      </a:r>
                      <a:r>
                        <a:rPr lang="en-GB" sz="1200">
                          <a:effectLst/>
                        </a:rPr>
                        <a:t>ing</a:t>
                      </a:r>
                      <a:r>
                        <a:rPr lang="en-GB" sz="1200" spc="-10">
                          <a:effectLst/>
                        </a:rPr>
                        <a:t> </a:t>
                      </a:r>
                      <a:r>
                        <a:rPr lang="en-GB" sz="1200">
                          <a:effectLst/>
                        </a:rPr>
                        <a:t>l</a:t>
                      </a:r>
                      <a:r>
                        <a:rPr lang="en-GB" sz="1200" spc="10">
                          <a:effectLst/>
                        </a:rPr>
                        <a:t>o</a:t>
                      </a:r>
                      <a:r>
                        <a:rPr lang="en-GB" sz="1200" spc="-15">
                          <a:effectLst/>
                        </a:rPr>
                        <a:t>g</a:t>
                      </a:r>
                      <a:r>
                        <a:rPr lang="en-GB" sz="1200">
                          <a:effectLst/>
                        </a:rPr>
                        <a:t>in.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Unique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384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varchar(30)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Passwords for the users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708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PhoneNumber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varchar(10)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user’s Phone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Unsigned Zerofill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9136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varchar</a:t>
                      </a:r>
                      <a:r>
                        <a:rPr lang="en-GB" sz="1200" dirty="0">
                          <a:effectLst/>
                        </a:rPr>
                        <a:t>(50)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Stores user’s Email Address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42152"/>
              </p:ext>
            </p:extLst>
          </p:nvPr>
        </p:nvGraphicFramePr>
        <p:xfrm>
          <a:off x="1038994" y="4743992"/>
          <a:ext cx="9418651" cy="1906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483"/>
                <a:gridCol w="1488989"/>
                <a:gridCol w="4097705"/>
                <a:gridCol w="2235474"/>
              </a:tblGrid>
              <a:tr h="27497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Field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Constraints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386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BMIID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err="1">
                          <a:effectLst/>
                        </a:rPr>
                        <a:t>int</a:t>
                      </a:r>
                      <a:r>
                        <a:rPr lang="en-GB" sz="1200" dirty="0">
                          <a:effectLst/>
                        </a:rPr>
                        <a:t>(4)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BMI’s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Primary Key, Auto Increment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4773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Gets the current system 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2197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Height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int(5)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User’s height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4772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int(5)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</a:t>
                      </a:r>
                      <a:r>
                        <a:rPr lang="en-GB" sz="1200" spc="-10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s the Us</a:t>
                      </a:r>
                      <a:r>
                        <a:rPr lang="en-GB" sz="1200" spc="-5">
                          <a:effectLst/>
                        </a:rPr>
                        <a:t>e</a:t>
                      </a:r>
                      <a:r>
                        <a:rPr lang="en-GB" sz="1200">
                          <a:effectLst/>
                        </a:rPr>
                        <a:t>r’s 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7497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BMI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varchar(6)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Stores the Passwords for the users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13795" y="910038"/>
            <a:ext cx="377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New Sign In and </a:t>
            </a:r>
            <a:r>
              <a:rPr lang="en-GB" b="1" dirty="0" smtClean="0">
                <a:solidFill>
                  <a:srgbClr val="FFFF00"/>
                </a:solidFill>
              </a:rPr>
              <a:t>Login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3795" y="4301543"/>
            <a:ext cx="390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User’s Data </a:t>
            </a:r>
            <a:r>
              <a:rPr lang="en-GB" b="1" dirty="0" smtClean="0">
                <a:solidFill>
                  <a:srgbClr val="FFFF00"/>
                </a:solidFill>
              </a:rPr>
              <a:t>Table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869</TotalTime>
  <Words>684</Words>
  <Application>Microsoft Office PowerPoint</Application>
  <PresentationFormat>Widescreen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Times New Roman</vt:lpstr>
      <vt:lpstr>Damask</vt:lpstr>
      <vt:lpstr>BMI CALCULATOR WEBSITE</vt:lpstr>
      <vt:lpstr>What is BMI? </vt:lpstr>
      <vt:lpstr>ITS UNIQUENESS</vt:lpstr>
      <vt:lpstr>How the site can help earn revenue</vt:lpstr>
      <vt:lpstr>Tools used to create the website</vt:lpstr>
      <vt:lpstr>Website pages</vt:lpstr>
      <vt:lpstr>Website pages</vt:lpstr>
      <vt:lpstr>Website pages</vt:lpstr>
      <vt:lpstr>Database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BMI CALCULATOR WEBSITE</dc:title>
  <dc:creator>ray njire</dc:creator>
  <cp:lastModifiedBy>ray njire</cp:lastModifiedBy>
  <cp:revision>26</cp:revision>
  <dcterms:created xsi:type="dcterms:W3CDTF">2019-10-15T16:58:43Z</dcterms:created>
  <dcterms:modified xsi:type="dcterms:W3CDTF">2019-10-16T21:48:59Z</dcterms:modified>
</cp:coreProperties>
</file>